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97" r:id="rId2"/>
    <p:sldId id="489" r:id="rId3"/>
    <p:sldId id="452" r:id="rId4"/>
    <p:sldId id="453" r:id="rId5"/>
    <p:sldId id="534" r:id="rId6"/>
    <p:sldId id="454" r:id="rId7"/>
    <p:sldId id="455" r:id="rId8"/>
    <p:sldId id="544" r:id="rId9"/>
    <p:sldId id="456" r:id="rId10"/>
    <p:sldId id="457" r:id="rId11"/>
    <p:sldId id="536" r:id="rId12"/>
    <p:sldId id="537" r:id="rId13"/>
    <p:sldId id="459" r:id="rId14"/>
    <p:sldId id="538" r:id="rId15"/>
    <p:sldId id="539" r:id="rId16"/>
    <p:sldId id="540" r:id="rId17"/>
    <p:sldId id="541" r:id="rId18"/>
    <p:sldId id="542" r:id="rId19"/>
    <p:sldId id="533" r:id="rId20"/>
    <p:sldId id="363" r:id="rId21"/>
    <p:sldId id="464" r:id="rId22"/>
    <p:sldId id="463" r:id="rId23"/>
    <p:sldId id="465" r:id="rId24"/>
    <p:sldId id="466" r:id="rId25"/>
    <p:sldId id="468" r:id="rId26"/>
    <p:sldId id="470" r:id="rId27"/>
    <p:sldId id="472" r:id="rId28"/>
    <p:sldId id="524" r:id="rId29"/>
    <p:sldId id="473" r:id="rId30"/>
    <p:sldId id="476" r:id="rId31"/>
    <p:sldId id="477" r:id="rId32"/>
    <p:sldId id="376" r:id="rId33"/>
    <p:sldId id="532" r:id="rId34"/>
    <p:sldId id="479" r:id="rId35"/>
    <p:sldId id="480" r:id="rId36"/>
    <p:sldId id="481" r:id="rId37"/>
    <p:sldId id="482" r:id="rId38"/>
    <p:sldId id="483" r:id="rId39"/>
    <p:sldId id="491" r:id="rId40"/>
    <p:sldId id="484" r:id="rId41"/>
    <p:sldId id="486" r:id="rId42"/>
    <p:sldId id="525" r:id="rId43"/>
    <p:sldId id="531" r:id="rId44"/>
    <p:sldId id="518" r:id="rId45"/>
    <p:sldId id="519" r:id="rId46"/>
    <p:sldId id="520" r:id="rId47"/>
    <p:sldId id="393" r:id="rId48"/>
    <p:sldId id="394" r:id="rId49"/>
    <p:sldId id="395" r:id="rId50"/>
    <p:sldId id="530" r:id="rId51"/>
    <p:sldId id="526" r:id="rId52"/>
    <p:sldId id="527" r:id="rId53"/>
    <p:sldId id="528" r:id="rId54"/>
    <p:sldId id="529" r:id="rId55"/>
    <p:sldId id="543" r:id="rId56"/>
    <p:sldId id="498" r:id="rId57"/>
    <p:sldId id="499" r:id="rId58"/>
    <p:sldId id="500" r:id="rId59"/>
    <p:sldId id="501" r:id="rId60"/>
    <p:sldId id="511" r:id="rId61"/>
    <p:sldId id="515" r:id="rId62"/>
    <p:sldId id="512" r:id="rId63"/>
    <p:sldId id="513" r:id="rId64"/>
    <p:sldId id="514" r:id="rId65"/>
    <p:sldId id="516" r:id="rId66"/>
    <p:sldId id="517" r:id="rId67"/>
    <p:sldId id="509" r:id="rId68"/>
    <p:sldId id="521" r:id="rId6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05" d="100"/>
          <a:sy n="105" d="100"/>
        </p:scale>
        <p:origin x="1688" y="184"/>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11/16/20</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11/16/20</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11/16/20</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11/16/20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11/16/20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11/16/20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11/16/20</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11/16/20</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11/16/20</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11/16/20</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11/16/20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11/16/20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11/16/20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11/16/20</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11/16/20</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19</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682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complicated.</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11/16/20</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19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041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90979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36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11/16/20</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49" y="2119279"/>
            <a:ext cx="8512013"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11/16/20</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25009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8" grpId="0" animBg="1"/>
      <p:bldP spid="23"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11/16/20</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28</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50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30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21034220">
            <a:off x="6653752" y="5101544"/>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H="1" flipV="1">
            <a:off x="7045569" y="4465956"/>
            <a:ext cx="510203" cy="6380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4583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19" grpId="0" animBg="1"/>
      <p:bldP spid="20"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B_Cleaning_and_Frequency_Count_revised.R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11/16/20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5839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11/16/20</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33</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92980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11/16/20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504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11/16/20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11/16/20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00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11/16/20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37</a:t>
            </a:fld>
            <a:endParaRPr lang="en-US"/>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5">
            <a:extLst>
              <a:ext uri="{FF2B5EF4-FFF2-40B4-BE49-F238E27FC236}">
                <a16:creationId xmlns:a16="http://schemas.microsoft.com/office/drawing/2014/main" id="{BDE0473B-083C-48A8-A903-3177A75C411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5" name="Picture 4">
            <a:extLst>
              <a:ext uri="{FF2B5EF4-FFF2-40B4-BE49-F238E27FC236}">
                <a16:creationId xmlns:a16="http://schemas.microsoft.com/office/drawing/2014/main" id="{C713F244-C7AA-435C-B6FB-A854A32356B9}"/>
              </a:ext>
            </a:extLst>
          </p:cNvPr>
          <p:cNvPicPr>
            <a:picLocks noChangeAspect="1"/>
          </p:cNvPicPr>
          <p:nvPr/>
        </p:nvPicPr>
        <p:blipFill>
          <a:blip r:embed="rId3"/>
          <a:stretch>
            <a:fillRect/>
          </a:stretch>
        </p:blipFill>
        <p:spPr>
          <a:xfrm>
            <a:off x="3583606" y="2209018"/>
            <a:ext cx="4492086" cy="2417304"/>
          </a:xfrm>
          <a:prstGeom prst="rect">
            <a:avLst/>
          </a:prstGeom>
        </p:spPr>
      </p:pic>
    </p:spTree>
    <p:extLst>
      <p:ext uri="{BB962C8B-B14F-4D97-AF65-F5344CB8AC3E}">
        <p14:creationId xmlns:p14="http://schemas.microsoft.com/office/powerpoint/2010/main" val="1286729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11/16/20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5291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50631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11/16/20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04462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11/16/20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3" grpId="0" animBg="1"/>
      <p:bldP spid="16" grpId="0" animBg="1"/>
      <p:bldP spid="19" grpId="0" animBg="1"/>
      <p:bldP spid="21" grpId="0" animBg="1"/>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04794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11/16/20</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43</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6628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542109" y="2039802"/>
            <a:ext cx="6322715"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),decreasing=TRUE)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BAC4168B-DE79-4220-BED6-BE7D20FB85F5}"/>
              </a:ext>
            </a:extLst>
          </p:cNvPr>
          <p:cNvSpPr txBox="1"/>
          <p:nvPr/>
        </p:nvSpPr>
        <p:spPr>
          <a:xfrm>
            <a:off x="4098474" y="3906633"/>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aphicFrame>
        <p:nvGraphicFramePr>
          <p:cNvPr id="9" name="Table 8">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2127731147"/>
              </p:ext>
            </p:extLst>
          </p:nvPr>
        </p:nvGraphicFramePr>
        <p:xfrm>
          <a:off x="375808" y="3116573"/>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A424BF5E-7E73-42C2-8E87-C2BA20C0EACF}"/>
              </a:ext>
            </a:extLst>
          </p:cNvPr>
          <p:cNvSpPr txBox="1"/>
          <p:nvPr/>
        </p:nvSpPr>
        <p:spPr>
          <a:xfrm>
            <a:off x="346700" y="2927849"/>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1" name="Isosceles Triangle 10">
            <a:extLst>
              <a:ext uri="{FF2B5EF4-FFF2-40B4-BE49-F238E27FC236}">
                <a16:creationId xmlns:a16="http://schemas.microsoft.com/office/drawing/2014/main" id="{FE9613A4-ECF0-4D0F-9696-5C023D56C131}"/>
              </a:ext>
            </a:extLst>
          </p:cNvPr>
          <p:cNvSpPr/>
          <p:nvPr/>
        </p:nvSpPr>
        <p:spPr>
          <a:xfrm rot="5400000">
            <a:off x="4721064" y="4004482"/>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2" name="Table 11">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2712791976"/>
              </p:ext>
            </p:extLst>
          </p:nvPr>
        </p:nvGraphicFramePr>
        <p:xfrm>
          <a:off x="5943880" y="311657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646331"/>
          </a:xfrm>
          <a:prstGeom prst="rect">
            <a:avLst/>
          </a:prstGeom>
          <a:solidFill>
            <a:schemeClr val="accent2"/>
          </a:solidFill>
        </p:spPr>
        <p:txBody>
          <a:bodyPr wrap="square" rtlCol="0">
            <a:spAutoFit/>
          </a:bodyPr>
          <a:lstStyle/>
          <a:p>
            <a:pPr defTabSz="457200"/>
            <a:r>
              <a:rPr lang="en-US" sz="18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25669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640362"/>
            <a:ext cx="5745707" cy="1384995"/>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781137"/>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3025357"/>
            <a:ext cx="2613157" cy="268378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922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D_Simple_Wordcloud_revised.R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21328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37" name="Title 1"/>
          <p:cNvSpPr>
            <a:spLocks noGrp="1"/>
          </p:cNvSpPr>
          <p:nvPr>
            <p:ph type="title"/>
          </p:nvPr>
        </p:nvSpPr>
        <p:spPr>
          <a:xfrm>
            <a:off x="300251" y="395206"/>
            <a:ext cx="8651785" cy="447263"/>
          </a:xfrm>
        </p:spPr>
        <p:txBody>
          <a:bodyPr>
            <a:noAutofit/>
          </a:bodyPr>
          <a:lstStyle/>
          <a:p>
            <a:pPr algn="l"/>
            <a:r>
              <a:rPr lang="en-US" sz="2000" dirty="0" err="1"/>
              <a:t>D_Simple_Wordcloud_revised.R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8" name="TextBox 7"/>
          <p:cNvSpPr txBox="1"/>
          <p:nvPr/>
        </p:nvSpPr>
        <p:spPr>
          <a:xfrm>
            <a:off x="4503762" y="1677990"/>
            <a:ext cx="4517408" cy="3293209"/>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 changes numeric with the generic string “number” so be careful with your preprocessing steps!</a:t>
            </a:r>
          </a:p>
        </p:txBody>
      </p:sp>
      <p:cxnSp>
        <p:nvCxnSpPr>
          <p:cNvPr id="5" name="Straight Connector 4"/>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A28A3BDF-B167-45C0-ABC9-27E91C10C3F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42521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20" name="Rectangle 19"/>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err="1"/>
              <a:t>D_Simple_Wordcloud.R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3" name="Picture 2"/>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9" name="Straight Connector 18"/>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Footer Placeholder 5">
            <a:extLst>
              <a:ext uri="{FF2B5EF4-FFF2-40B4-BE49-F238E27FC236}">
                <a16:creationId xmlns:a16="http://schemas.microsoft.com/office/drawing/2014/main" id="{C6909B54-736A-45B3-A75F-2AE40845336B}"/>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1811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11/16/20</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7320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11/16/20</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50</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5645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27771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255454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&lt;-c('chardonnay.csv','coffee.csv','beer.csv') </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#use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for a lot</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read.csv(</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pblapply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8" name="TextBox 7">
            <a:extLst>
              <a:ext uri="{FF2B5EF4-FFF2-40B4-BE49-F238E27FC236}">
                <a16:creationId xmlns:a16="http://schemas.microsoft.com/office/drawing/2014/main" id="{58C45DD3-0FE6-4A5E-8B5B-3A7D1BCFC916}"/>
              </a:ext>
            </a:extLst>
          </p:cNvPr>
          <p:cNvSpPr txBox="1"/>
          <p:nvPr/>
        </p:nvSpPr>
        <p:spPr>
          <a:xfrm>
            <a:off x="251021" y="4434987"/>
            <a:ext cx="7816079" cy="1477328"/>
          </a:xfrm>
          <a:prstGeom prst="rect">
            <a:avLst/>
          </a:prstGeom>
          <a:solidFill>
            <a:schemeClr val="accent6"/>
          </a:solidFill>
        </p:spPr>
        <p:txBody>
          <a:bodyPr wrap="square" rtlCol="0">
            <a:spAutoFit/>
          </a:bodyPr>
          <a:lstStyle/>
          <a:p>
            <a:pPr defTabSz="457200"/>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Two example ways to import csv files:</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Each file is read in and an object created for each.</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 list called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allTxt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is created.  Each list element represents a single document.  Using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data.table</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rbindlist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one can create a single document from all files in the folder.</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804662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3708708" cy="369332"/>
          </a:xfrm>
          <a:prstGeom prst="rect">
            <a:avLst/>
          </a:prstGeom>
          <a:noFill/>
        </p:spPr>
        <p:txBody>
          <a:bodyPr wrap="none" rtlCol="0">
            <a:spAutoFit/>
          </a:bodyPr>
          <a:lstStyle/>
          <a:p>
            <a:r>
              <a:rPr lang="en-US" dirty="0"/>
              <a:t>Open </a:t>
            </a:r>
            <a:r>
              <a:rPr lang="en-US" dirty="0" err="1"/>
              <a:t>E_Other_Wordclouds_revised.R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67657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8098614"/>
              </p:ext>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11/16/20</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54</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581981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022484"/>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2" name="Rectangle 11"/>
          <p:cNvSpPr/>
          <p:nvPr/>
        </p:nvSpPr>
        <p:spPr>
          <a:xfrm>
            <a:off x="397361" y="4614116"/>
            <a:ext cx="3943350" cy="1329491"/>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kern="1200" dirty="0">
                <a:solidFill>
                  <a:prstClr val="black"/>
                </a:solidFill>
                <a:latin typeface="Arial Unicode MS" panose="020B0604020202020204" pitchFamily="34" charset="-128"/>
                <a:cs typeface="Arial Unicode MS" panose="020B0604020202020204" pitchFamily="34" charset="-128"/>
              </a:rPr>
              <a:t>R’s QDAP polarity function scans for positive words, and negative words as defined by MQPA Academic Lexicon research.  It adds positive words and subtracts negative ones along with valence shifters.  The final score represents the polarity of the social interaction. </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7131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8" name="Rectangle 7"/>
          <p:cNvSpPr/>
          <p:nvPr/>
        </p:nvSpPr>
        <p:spPr>
          <a:xfrm>
            <a:off x="334476" y="1159660"/>
            <a:ext cx="8484403" cy="49597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157657"/>
            <a:ext cx="8484402"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pic>
        <p:nvPicPr>
          <p:cNvPr id="3" name="Picture 2" descr="Screen Shot 2015-11-02 at 1.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94463"/>
            <a:ext cx="4106183" cy="2631261"/>
          </a:xfrm>
          <a:prstGeom prst="rect">
            <a:avLst/>
          </a:prstGeom>
        </p:spPr>
      </p:pic>
      <p:sp>
        <p:nvSpPr>
          <p:cNvPr id="15" name="TextBox 14"/>
          <p:cNvSpPr txBox="1"/>
          <p:nvPr/>
        </p:nvSpPr>
        <p:spPr>
          <a:xfrm>
            <a:off x="382543" y="4980530"/>
            <a:ext cx="8361679" cy="1077218"/>
          </a:xfrm>
          <a:prstGeom prst="rect">
            <a:avLst/>
          </a:prstGeom>
          <a:solidFill>
            <a:schemeClr val="accent6"/>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First it looks for the polarized word.  Then identifies valence shifters (default 4 words before and two words after)  Amplifiers are assigned +.8 and de-amplifiers weight is constrained to -1.  Lastly the sum is divided by the square root of the total number of words in the passage.</a:t>
            </a:r>
          </a:p>
        </p:txBody>
      </p:sp>
      <p:sp>
        <p:nvSpPr>
          <p:cNvPr id="16" name="TextBox 15"/>
          <p:cNvSpPr txBox="1"/>
          <p:nvPr/>
        </p:nvSpPr>
        <p:spPr>
          <a:xfrm>
            <a:off x="4754881" y="1674845"/>
            <a:ext cx="4063998" cy="3093154"/>
          </a:xfrm>
          <a:prstGeom prst="rect">
            <a:avLst/>
          </a:prstGeom>
          <a:noFill/>
        </p:spPr>
        <p:txBody>
          <a:bodyPr wrap="square" rtlCol="0">
            <a:spAutoFit/>
          </a:bodyPr>
          <a:lstStyle/>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1: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 was identified as positive.  The text has 5 words and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 = .447</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2: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identified positively.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3: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found along with the amplifier “very”.  So (.8+1)/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(5)=.805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4: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and like cancel each other out so the polarity is zero. 1-1/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(9)=0</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5: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is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(4)=-.50</a:t>
            </a:r>
          </a:p>
        </p:txBody>
      </p:sp>
      <p:sp>
        <p:nvSpPr>
          <p:cNvPr id="10" name="Footer Placeholder 5">
            <a:extLst>
              <a:ext uri="{FF2B5EF4-FFF2-40B4-BE49-F238E27FC236}">
                <a16:creationId xmlns:a16="http://schemas.microsoft.com/office/drawing/2014/main" id="{F34C6D11-B970-4207-ABE6-02BB6DB1069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8988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1757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477" y="1640304"/>
            <a:ext cx="8479858"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sz="3600" dirty="0" err="1"/>
              <a:t>Kanjoya’s</a:t>
            </a:r>
            <a:r>
              <a:rPr lang="en-US" sz="3600" dirty="0"/>
              <a:t> Experience Corpus</a:t>
            </a:r>
          </a:p>
        </p:txBody>
      </p:sp>
      <p:pic>
        <p:nvPicPr>
          <p:cNvPr id="9" name="Picture 8" descr="Screen Shot 2015-05-21 at 12.4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57" y="1640303"/>
            <a:ext cx="5859087" cy="4364335"/>
          </a:xfrm>
          <a:prstGeom prst="rect">
            <a:avLst/>
          </a:prstGeom>
        </p:spPr>
      </p:pic>
      <p:sp>
        <p:nvSpPr>
          <p:cNvPr id="5" name="Footer Placeholder 5">
            <a:extLst>
              <a:ext uri="{FF2B5EF4-FFF2-40B4-BE49-F238E27FC236}">
                <a16:creationId xmlns:a16="http://schemas.microsoft.com/office/drawing/2014/main" id="{6D73F6E7-7195-4B6B-A38B-07A312820EA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8303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54906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6ADC6-A8AF-4177-80C3-00592755C6E2}"/>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4F6055C4-6C20-45AD-A381-AF38F6DD4455}"/>
              </a:ext>
            </a:extLst>
          </p:cNvPr>
          <p:cNvSpPr>
            <a:spLocks noGrp="1"/>
          </p:cNvSpPr>
          <p:nvPr>
            <p:ph type="title"/>
          </p:nvPr>
        </p:nvSpPr>
        <p:spPr>
          <a:xfrm>
            <a:off x="152400" y="365126"/>
            <a:ext cx="8991600" cy="591477"/>
          </a:xfrm>
        </p:spPr>
        <p:txBody>
          <a:bodyPr/>
          <a:lstStyle/>
          <a:p>
            <a:r>
              <a:rPr lang="en-US" sz="2800" dirty="0"/>
              <a:t>Sentiment the Tidy Way uses joins with existing lexicons</a:t>
            </a:r>
          </a:p>
        </p:txBody>
      </p:sp>
      <p:sp>
        <p:nvSpPr>
          <p:cNvPr id="4" name="Slide Number Placeholder 3">
            <a:extLst>
              <a:ext uri="{FF2B5EF4-FFF2-40B4-BE49-F238E27FC236}">
                <a16:creationId xmlns:a16="http://schemas.microsoft.com/office/drawing/2014/main" id="{70A44E92-3086-4AF5-BE02-6B5834CCC318}"/>
              </a:ext>
            </a:extLst>
          </p:cNvPr>
          <p:cNvSpPr>
            <a:spLocks noGrp="1"/>
          </p:cNvSpPr>
          <p:nvPr>
            <p:ph type="sldNum" sz="quarter" idx="12"/>
          </p:nvPr>
        </p:nvSpPr>
        <p:spPr/>
        <p:txBody>
          <a:bodyPr/>
          <a:lstStyle/>
          <a:p>
            <a:fld id="{37290FF7-652B-4475-AEAB-8B1A5D23AE09}" type="slidenum">
              <a:rPr lang="en-US" smtClean="0"/>
              <a:t>60</a:t>
            </a:fld>
            <a:endParaRPr lang="en-US"/>
          </a:p>
        </p:txBody>
      </p:sp>
      <p:sp>
        <p:nvSpPr>
          <p:cNvPr id="6" name="TextBox 5">
            <a:extLst>
              <a:ext uri="{FF2B5EF4-FFF2-40B4-BE49-F238E27FC236}">
                <a16:creationId xmlns:a16="http://schemas.microsoft.com/office/drawing/2014/main" id="{6B2F0EB7-915F-4604-B924-BE5C5A1D1E39}"/>
              </a:ext>
            </a:extLst>
          </p:cNvPr>
          <p:cNvSpPr txBox="1"/>
          <p:nvPr/>
        </p:nvSpPr>
        <p:spPr>
          <a:xfrm>
            <a:off x="251020" y="1302432"/>
            <a:ext cx="4956806" cy="3293209"/>
          </a:xfrm>
          <a:prstGeom prst="rect">
            <a:avLst/>
          </a:prstGeom>
          <a:solidFill>
            <a:schemeClr val="bg1">
              <a:lumMod val="75000"/>
            </a:schemeClr>
          </a:solid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##Tidy Sentiment Analysis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data(sentiments)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sentiments</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data.frame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(word=c('</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amp','beer</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lexicon='custom')</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rbind</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7" name="Picture 6">
            <a:extLst>
              <a:ext uri="{FF2B5EF4-FFF2-40B4-BE49-F238E27FC236}">
                <a16:creationId xmlns:a16="http://schemas.microsoft.com/office/drawing/2014/main" id="{6932E47B-F3E8-49D2-9CF5-97AF5D9650A6}"/>
              </a:ext>
            </a:extLst>
          </p:cNvPr>
          <p:cNvPicPr>
            <a:picLocks noChangeAspect="1"/>
          </p:cNvPicPr>
          <p:nvPr/>
        </p:nvPicPr>
        <p:blipFill>
          <a:blip r:embed="rId2"/>
          <a:stretch>
            <a:fillRect/>
          </a:stretch>
        </p:blipFill>
        <p:spPr>
          <a:xfrm>
            <a:off x="5536295" y="1232094"/>
            <a:ext cx="3114675" cy="2162175"/>
          </a:xfrm>
          <a:prstGeom prst="rect">
            <a:avLst/>
          </a:prstGeom>
        </p:spPr>
      </p:pic>
      <p:pic>
        <p:nvPicPr>
          <p:cNvPr id="8" name="Picture 7">
            <a:extLst>
              <a:ext uri="{FF2B5EF4-FFF2-40B4-BE49-F238E27FC236}">
                <a16:creationId xmlns:a16="http://schemas.microsoft.com/office/drawing/2014/main" id="{F80EA188-0469-4FB5-9638-7F6F8A19DCEE}"/>
              </a:ext>
            </a:extLst>
          </p:cNvPr>
          <p:cNvPicPr>
            <a:picLocks noChangeAspect="1"/>
          </p:cNvPicPr>
          <p:nvPr/>
        </p:nvPicPr>
        <p:blipFill>
          <a:blip r:embed="rId3"/>
          <a:stretch>
            <a:fillRect/>
          </a:stretch>
        </p:blipFill>
        <p:spPr>
          <a:xfrm>
            <a:off x="5782480" y="3899729"/>
            <a:ext cx="2171700" cy="2162175"/>
          </a:xfrm>
          <a:prstGeom prst="rect">
            <a:avLst/>
          </a:prstGeom>
        </p:spPr>
      </p:pic>
      <p:sp>
        <p:nvSpPr>
          <p:cNvPr id="9" name="Footer Placeholder 5">
            <a:extLst>
              <a:ext uri="{FF2B5EF4-FFF2-40B4-BE49-F238E27FC236}">
                <a16:creationId xmlns:a16="http://schemas.microsoft.com/office/drawing/2014/main" id="{743436D9-66D6-480D-8753-218AB284140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462120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61</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38615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p:txBody>
          <a:bodyPr/>
          <a:lstStyle/>
          <a:p>
            <a:r>
              <a:rPr lang="en-US" dirty="0"/>
              <a:t>Tidy data uses %&gt;% to forward objects</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62</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42518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63</a:t>
            </a:fld>
            <a:endParaRPr lang="en-US"/>
          </a:p>
        </p:txBody>
      </p:sp>
      <p:sp>
        <p:nvSpPr>
          <p:cNvPr id="6" name="Rectangle 5">
            <a:extLst>
              <a:ext uri="{FF2B5EF4-FFF2-40B4-BE49-F238E27FC236}">
                <a16:creationId xmlns:a16="http://schemas.microsoft.com/office/drawing/2014/main" id="{6FBB0477-481A-4E1A-8DDD-E4574ACCF9CE}"/>
              </a:ext>
            </a:extLst>
          </p:cNvPr>
          <p:cNvSpPr/>
          <p:nvPr/>
        </p:nvSpPr>
        <p:spPr>
          <a:xfrm>
            <a:off x="685799" y="2754501"/>
            <a:ext cx="3381375"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anti_join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stop_words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Rectangle 6">
            <a:extLst>
              <a:ext uri="{FF2B5EF4-FFF2-40B4-BE49-F238E27FC236}">
                <a16:creationId xmlns:a16="http://schemas.microsoft.com/office/drawing/2014/main" id="{6C120070-75FA-4473-A705-9C1211F5314E}"/>
              </a:ext>
            </a:extLst>
          </p:cNvPr>
          <p:cNvSpPr/>
          <p:nvPr/>
        </p:nvSpPr>
        <p:spPr>
          <a:xfrm>
            <a:off x="7552529" y="2754501"/>
            <a:ext cx="1197764"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anti_join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8" name="TextBox 7">
            <a:extLst>
              <a:ext uri="{FF2B5EF4-FFF2-40B4-BE49-F238E27FC236}">
                <a16:creationId xmlns:a16="http://schemas.microsoft.com/office/drawing/2014/main" id="{FA542AAA-A766-4392-B476-74EB6B4DC922}"/>
              </a:ext>
            </a:extLst>
          </p:cNvPr>
          <p:cNvSpPr txBox="1"/>
          <p:nvPr/>
        </p:nvSpPr>
        <p:spPr>
          <a:xfrm rot="19379462">
            <a:off x="4586054" y="2747573"/>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9" name="TextBox 8">
            <a:extLst>
              <a:ext uri="{FF2B5EF4-FFF2-40B4-BE49-F238E27FC236}">
                <a16:creationId xmlns:a16="http://schemas.microsoft.com/office/drawing/2014/main" id="{6073C3AD-587F-44E8-BCBE-1A94597CE751}"/>
              </a:ext>
            </a:extLst>
          </p:cNvPr>
          <p:cNvSpPr txBox="1"/>
          <p:nvPr/>
        </p:nvSpPr>
        <p:spPr>
          <a:xfrm rot="2373993">
            <a:off x="6205820" y="2714241"/>
            <a:ext cx="1080745"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 words</a:t>
            </a:r>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5" name="Straight Connector 14">
            <a:extLst>
              <a:ext uri="{FF2B5EF4-FFF2-40B4-BE49-F238E27FC236}">
                <a16:creationId xmlns:a16="http://schemas.microsoft.com/office/drawing/2014/main" id="{BA5A6061-B638-4C5C-AA8C-9BC9C6119623}"/>
              </a:ext>
            </a:extLst>
          </p:cNvPr>
          <p:cNvCxnSpPr/>
          <p:nvPr/>
        </p:nvCxnSpPr>
        <p:spPr>
          <a:xfrm>
            <a:off x="1920240" y="222504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416990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24" name="Group 23">
            <a:extLst>
              <a:ext uri="{FF2B5EF4-FFF2-40B4-BE49-F238E27FC236}">
                <a16:creationId xmlns:a16="http://schemas.microsoft.com/office/drawing/2014/main" id="{1F73726C-90A0-4F59-912F-94AACD7BE772}"/>
              </a:ext>
            </a:extLst>
          </p:cNvPr>
          <p:cNvGrpSpPr/>
          <p:nvPr/>
        </p:nvGrpSpPr>
        <p:grpSpPr>
          <a:xfrm>
            <a:off x="5144231" y="2754501"/>
            <a:ext cx="1467580" cy="976313"/>
            <a:chOff x="6515101" y="2824163"/>
            <a:chExt cx="1123950" cy="747712"/>
          </a:xfrm>
        </p:grpSpPr>
        <p:sp>
          <p:nvSpPr>
            <p:cNvPr id="25" name="Freeform 31">
              <a:extLst>
                <a:ext uri="{FF2B5EF4-FFF2-40B4-BE49-F238E27FC236}">
                  <a16:creationId xmlns:a16="http://schemas.microsoft.com/office/drawing/2014/main" id="{C6CDC418-D840-42FE-BA6A-A1DF69A731D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6" name="Freeform 32">
              <a:extLst>
                <a:ext uri="{FF2B5EF4-FFF2-40B4-BE49-F238E27FC236}">
                  <a16:creationId xmlns:a16="http://schemas.microsoft.com/office/drawing/2014/main" id="{218B948C-D2C8-4717-9BF4-78B82EFF8873}"/>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7" name="Freeform 33">
              <a:extLst>
                <a:ext uri="{FF2B5EF4-FFF2-40B4-BE49-F238E27FC236}">
                  <a16:creationId xmlns:a16="http://schemas.microsoft.com/office/drawing/2014/main" id="{CC6EB1EB-6974-4FF5-AFB8-15D28118E7D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57305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64</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4524315"/>
          </a:xfrm>
          <a:prstGeom prst="rect">
            <a:avLst/>
          </a:prstGeom>
          <a:solidFill>
            <a:schemeClr val="bg1">
              <a:lumMod val="85000"/>
            </a:schemeClr>
          </a:solidFill>
        </p:spPr>
        <p:txBody>
          <a:bodyPr wrap="square">
            <a:spAutoFit/>
          </a:bodyPr>
          <a:lstStyle/>
          <a:p>
            <a:r>
              <a:rPr lang="en-US" sz="1600" dirty="0">
                <a:latin typeface="Consolas" panose="020B0609020204030204" pitchFamily="49" charset="0"/>
                <a:cs typeface="Consolas" panose="020B0609020204030204" pitchFamily="49" charset="0"/>
              </a:rPr>
              <a:t># DTM</a:t>
            </a:r>
          </a:p>
          <a:p>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DocumentTermMatrix</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txtCorpus</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txtDTM</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Tidy</a:t>
            </a:r>
          </a:p>
          <a:p>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&lt;-tidy(</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tidyCorp</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Get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lexicon</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afinn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nrc</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loughran</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get_sentiments</a:t>
            </a:r>
            <a:r>
              <a:rPr lang="en-US" sz="1600" dirty="0">
                <a:latin typeface="Consolas" panose="020B0609020204030204" pitchFamily="49" charset="0"/>
                <a:cs typeface="Consolas" panose="020B0609020204030204" pitchFamily="49" charset="0"/>
              </a:rPr>
              <a:t>(lexicon = c("</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head(</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Perform Inner Join</a:t>
            </a:r>
          </a:p>
          <a:p>
            <a:r>
              <a:rPr lang="en-US" sz="1600" dirty="0" err="1">
                <a:latin typeface="Consolas" panose="020B0609020204030204" pitchFamily="49" charset="0"/>
                <a:cs typeface="Consolas" panose="020B0609020204030204" pitchFamily="49" charset="0"/>
              </a:rPr>
              <a:t>bingSent</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inner_join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tidyCorp,bing</a:t>
            </a:r>
            <a:r>
              <a:rPr lang="en-US" sz="16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901083" y="1669741"/>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p:nvPr/>
        </p:nvCxnSpPr>
        <p:spPr>
          <a:xfrm>
            <a:off x="4752396" y="1833514"/>
            <a:ext cx="1037230"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p:nvPr/>
        </p:nvCxnSpPr>
        <p:spPr>
          <a:xfrm flipV="1">
            <a:off x="3096466" y="3080893"/>
            <a:ext cx="2402006"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878451"/>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flipV="1">
            <a:off x="2426677" y="4832694"/>
            <a:ext cx="3126908" cy="58337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73135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D7B9A-E60A-414D-AA23-746D3DD6A1BD}"/>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BE40CC69-EE56-4E0B-A252-CA1E01D79065}"/>
              </a:ext>
            </a:extLst>
          </p:cNvPr>
          <p:cNvSpPr>
            <a:spLocks noGrp="1"/>
          </p:cNvSpPr>
          <p:nvPr>
            <p:ph type="title"/>
          </p:nvPr>
        </p:nvSpPr>
        <p:spPr/>
        <p:txBody>
          <a:bodyPr/>
          <a:lstStyle/>
          <a:p>
            <a:r>
              <a:rPr lang="en-US" dirty="0"/>
              <a:t>Similar polarity scores in both methods</a:t>
            </a:r>
          </a:p>
        </p:txBody>
      </p:sp>
      <p:sp>
        <p:nvSpPr>
          <p:cNvPr id="4" name="Slide Number Placeholder 3">
            <a:extLst>
              <a:ext uri="{FF2B5EF4-FFF2-40B4-BE49-F238E27FC236}">
                <a16:creationId xmlns:a16="http://schemas.microsoft.com/office/drawing/2014/main" id="{A8E5D0EF-7672-4D7A-8472-A0C474DD2848}"/>
              </a:ext>
            </a:extLst>
          </p:cNvPr>
          <p:cNvSpPr>
            <a:spLocks noGrp="1"/>
          </p:cNvSpPr>
          <p:nvPr>
            <p:ph type="sldNum" sz="quarter" idx="12"/>
          </p:nvPr>
        </p:nvSpPr>
        <p:spPr/>
        <p:txBody>
          <a:bodyPr/>
          <a:lstStyle/>
          <a:p>
            <a:fld id="{37290FF7-652B-4475-AEAB-8B1A5D23AE09}" type="slidenum">
              <a:rPr lang="en-US" smtClean="0"/>
              <a:t>65</a:t>
            </a:fld>
            <a:endParaRPr lang="en-US"/>
          </a:p>
        </p:txBody>
      </p:sp>
      <p:sp>
        <p:nvSpPr>
          <p:cNvPr id="6" name="TextBox 5">
            <a:extLst>
              <a:ext uri="{FF2B5EF4-FFF2-40B4-BE49-F238E27FC236}">
                <a16:creationId xmlns:a16="http://schemas.microsoft.com/office/drawing/2014/main" id="{268FCA32-C8B6-4FA7-B7DA-F90DB22635EA}"/>
              </a:ext>
            </a:extLst>
          </p:cNvPr>
          <p:cNvSpPr txBox="1"/>
          <p:nvPr/>
        </p:nvSpPr>
        <p:spPr>
          <a:xfrm>
            <a:off x="463724" y="5845931"/>
            <a:ext cx="8052778" cy="369332"/>
          </a:xfrm>
          <a:prstGeom prst="rect">
            <a:avLst/>
          </a:prstGeom>
          <a:solidFill>
            <a:schemeClr val="accent6"/>
          </a:solidFill>
        </p:spPr>
        <p:txBody>
          <a:bodyPr wrap="square" rtlCol="0">
            <a:spAutoFit/>
          </a:bodyPr>
          <a:lstStyle/>
          <a:p>
            <a:r>
              <a:rPr lang="en-US" dirty="0">
                <a:solidFill>
                  <a:schemeClr val="bg1"/>
                </a:solidFill>
              </a:rPr>
              <a:t>The polarity function from </a:t>
            </a:r>
            <a:r>
              <a:rPr lang="en-US" dirty="0" err="1">
                <a:solidFill>
                  <a:schemeClr val="bg1"/>
                </a:solidFill>
              </a:rPr>
              <a:t>qdap</a:t>
            </a:r>
            <a:r>
              <a:rPr lang="en-US" dirty="0">
                <a:solidFill>
                  <a:schemeClr val="bg1"/>
                </a:solidFill>
              </a:rPr>
              <a:t> and the </a:t>
            </a:r>
            <a:r>
              <a:rPr lang="en-US" dirty="0" err="1">
                <a:solidFill>
                  <a:schemeClr val="bg1"/>
                </a:solidFill>
              </a:rPr>
              <a:t>inner_join</a:t>
            </a:r>
            <a:r>
              <a:rPr lang="en-US" dirty="0">
                <a:solidFill>
                  <a:schemeClr val="bg1"/>
                </a:solidFill>
              </a:rPr>
              <a:t> show similar negative results.</a:t>
            </a:r>
          </a:p>
        </p:txBody>
      </p:sp>
      <p:grpSp>
        <p:nvGrpSpPr>
          <p:cNvPr id="7" name="Group 6">
            <a:extLst>
              <a:ext uri="{FF2B5EF4-FFF2-40B4-BE49-F238E27FC236}">
                <a16:creationId xmlns:a16="http://schemas.microsoft.com/office/drawing/2014/main" id="{D9E1D93B-5DEF-4069-A479-850112C02ECF}"/>
              </a:ext>
            </a:extLst>
          </p:cNvPr>
          <p:cNvGrpSpPr/>
          <p:nvPr/>
        </p:nvGrpSpPr>
        <p:grpSpPr>
          <a:xfrm>
            <a:off x="218053" y="3721164"/>
            <a:ext cx="2662220" cy="976313"/>
            <a:chOff x="5354294" y="4344537"/>
            <a:chExt cx="2662220" cy="976313"/>
          </a:xfrm>
        </p:grpSpPr>
        <p:grpSp>
          <p:nvGrpSpPr>
            <p:cNvPr id="8" name="Group 7">
              <a:extLst>
                <a:ext uri="{FF2B5EF4-FFF2-40B4-BE49-F238E27FC236}">
                  <a16:creationId xmlns:a16="http://schemas.microsoft.com/office/drawing/2014/main" id="{F6EB556A-E9DF-47A6-8488-C1D863097681}"/>
                </a:ext>
              </a:extLst>
            </p:cNvPr>
            <p:cNvGrpSpPr/>
            <p:nvPr/>
          </p:nvGrpSpPr>
          <p:grpSpPr>
            <a:xfrm>
              <a:off x="6017688" y="4344537"/>
              <a:ext cx="1467580" cy="976313"/>
              <a:chOff x="6515101" y="2824163"/>
              <a:chExt cx="1123950" cy="747712"/>
            </a:xfrm>
          </p:grpSpPr>
          <p:sp>
            <p:nvSpPr>
              <p:cNvPr id="11" name="Freeform 11">
                <a:extLst>
                  <a:ext uri="{FF2B5EF4-FFF2-40B4-BE49-F238E27FC236}">
                    <a16:creationId xmlns:a16="http://schemas.microsoft.com/office/drawing/2014/main" id="{996DC74D-BE35-4BC3-B966-33FBB2EDC2B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2">
                <a:extLst>
                  <a:ext uri="{FF2B5EF4-FFF2-40B4-BE49-F238E27FC236}">
                    <a16:creationId xmlns:a16="http://schemas.microsoft.com/office/drawing/2014/main" id="{23C94B65-5290-47BA-9DCD-6395FC27C6EB}"/>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3">
                <a:extLst>
                  <a:ext uri="{FF2B5EF4-FFF2-40B4-BE49-F238E27FC236}">
                    <a16:creationId xmlns:a16="http://schemas.microsoft.com/office/drawing/2014/main" id="{FA43250D-2174-49FD-9487-DC304C93692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9" name="TextBox 8">
              <a:extLst>
                <a:ext uri="{FF2B5EF4-FFF2-40B4-BE49-F238E27FC236}">
                  <a16:creationId xmlns:a16="http://schemas.microsoft.com/office/drawing/2014/main" id="{22186487-F7EC-4D4A-8376-794B2991155B}"/>
                </a:ext>
              </a:extLst>
            </p:cNvPr>
            <p:cNvSpPr txBox="1"/>
            <p:nvPr/>
          </p:nvSpPr>
          <p:spPr>
            <a:xfrm>
              <a:off x="5354294" y="4678805"/>
              <a:ext cx="1229119" cy="307777"/>
            </a:xfrm>
            <a:prstGeom prst="rect">
              <a:avLst/>
            </a:prstGeom>
            <a:noFill/>
          </p:spPr>
          <p:txBody>
            <a:bodyPr wrap="none" rtlCol="0">
              <a:spAutoFit/>
            </a:bodyPr>
            <a:lstStyle/>
            <a:p>
              <a:r>
                <a:rPr lang="en-US" sz="1400" dirty="0" err="1"/>
                <a:t>Weeknd</a:t>
              </a:r>
              <a:r>
                <a:rPr lang="en-US" sz="1400" dirty="0"/>
                <a:t> Lyrics</a:t>
              </a:r>
            </a:p>
          </p:txBody>
        </p:sp>
        <p:sp>
          <p:nvSpPr>
            <p:cNvPr id="10" name="TextBox 9">
              <a:extLst>
                <a:ext uri="{FF2B5EF4-FFF2-40B4-BE49-F238E27FC236}">
                  <a16:creationId xmlns:a16="http://schemas.microsoft.com/office/drawing/2014/main" id="{072DF590-AD4F-4526-951E-1F7A2A383A62}"/>
                </a:ext>
              </a:extLst>
            </p:cNvPr>
            <p:cNvSpPr txBox="1"/>
            <p:nvPr/>
          </p:nvSpPr>
          <p:spPr>
            <a:xfrm>
              <a:off x="6927113" y="4678805"/>
              <a:ext cx="1089401" cy="307777"/>
            </a:xfrm>
            <a:prstGeom prst="rect">
              <a:avLst/>
            </a:prstGeom>
            <a:noFill/>
          </p:spPr>
          <p:txBody>
            <a:bodyPr wrap="none" rtlCol="0">
              <a:spAutoFit/>
            </a:bodyPr>
            <a:lstStyle/>
            <a:p>
              <a:r>
                <a:rPr lang="en-US" sz="1400" dirty="0"/>
                <a:t>Bing Lexicon</a:t>
              </a:r>
            </a:p>
          </p:txBody>
        </p:sp>
      </p:grpSp>
      <p:pic>
        <p:nvPicPr>
          <p:cNvPr id="14" name="Picture 13">
            <a:extLst>
              <a:ext uri="{FF2B5EF4-FFF2-40B4-BE49-F238E27FC236}">
                <a16:creationId xmlns:a16="http://schemas.microsoft.com/office/drawing/2014/main" id="{6AA2AC30-4A92-44BB-9F1B-2FAFA129DA83}"/>
              </a:ext>
            </a:extLst>
          </p:cNvPr>
          <p:cNvPicPr>
            <a:picLocks noChangeAspect="1"/>
          </p:cNvPicPr>
          <p:nvPr/>
        </p:nvPicPr>
        <p:blipFill>
          <a:blip r:embed="rId2"/>
          <a:stretch>
            <a:fillRect/>
          </a:stretch>
        </p:blipFill>
        <p:spPr>
          <a:xfrm>
            <a:off x="502976" y="1306702"/>
            <a:ext cx="5981700" cy="1323975"/>
          </a:xfrm>
          <a:prstGeom prst="rect">
            <a:avLst/>
          </a:prstGeom>
        </p:spPr>
      </p:pic>
      <p:cxnSp>
        <p:nvCxnSpPr>
          <p:cNvPr id="15" name="Straight Connector 14">
            <a:extLst>
              <a:ext uri="{FF2B5EF4-FFF2-40B4-BE49-F238E27FC236}">
                <a16:creationId xmlns:a16="http://schemas.microsoft.com/office/drawing/2014/main" id="{62C05FC7-4262-43EC-A006-7A01CD3DABAF}"/>
              </a:ext>
            </a:extLst>
          </p:cNvPr>
          <p:cNvCxnSpPr/>
          <p:nvPr/>
        </p:nvCxnSpPr>
        <p:spPr>
          <a:xfrm>
            <a:off x="627797" y="3058855"/>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BD15705E-4F37-48AA-9FDB-CC98EE08B3AA}"/>
              </a:ext>
            </a:extLst>
          </p:cNvPr>
          <p:cNvPicPr>
            <a:picLocks noChangeAspect="1"/>
          </p:cNvPicPr>
          <p:nvPr/>
        </p:nvPicPr>
        <p:blipFill>
          <a:blip r:embed="rId3"/>
          <a:stretch>
            <a:fillRect/>
          </a:stretch>
        </p:blipFill>
        <p:spPr>
          <a:xfrm>
            <a:off x="3364141" y="4375565"/>
            <a:ext cx="2847975" cy="1257300"/>
          </a:xfrm>
          <a:prstGeom prst="rect">
            <a:avLst/>
          </a:prstGeom>
        </p:spPr>
      </p:pic>
      <p:pic>
        <p:nvPicPr>
          <p:cNvPr id="17" name="Picture 16">
            <a:extLst>
              <a:ext uri="{FF2B5EF4-FFF2-40B4-BE49-F238E27FC236}">
                <a16:creationId xmlns:a16="http://schemas.microsoft.com/office/drawing/2014/main" id="{DDEF261F-A7C4-4E51-9675-E9A75D3877D3}"/>
              </a:ext>
            </a:extLst>
          </p:cNvPr>
          <p:cNvPicPr>
            <a:picLocks noChangeAspect="1"/>
          </p:cNvPicPr>
          <p:nvPr/>
        </p:nvPicPr>
        <p:blipFill>
          <a:blip r:embed="rId4"/>
          <a:stretch>
            <a:fillRect/>
          </a:stretch>
        </p:blipFill>
        <p:spPr>
          <a:xfrm>
            <a:off x="3364141" y="3328780"/>
            <a:ext cx="4248150" cy="219075"/>
          </a:xfrm>
          <a:prstGeom prst="rect">
            <a:avLst/>
          </a:prstGeom>
        </p:spPr>
      </p:pic>
      <p:sp>
        <p:nvSpPr>
          <p:cNvPr id="18" name="Isosceles Triangle 17">
            <a:extLst>
              <a:ext uri="{FF2B5EF4-FFF2-40B4-BE49-F238E27FC236}">
                <a16:creationId xmlns:a16="http://schemas.microsoft.com/office/drawing/2014/main" id="{70398C9C-C9E4-4D91-A31E-443FE44C8AD5}"/>
              </a:ext>
            </a:extLst>
          </p:cNvPr>
          <p:cNvSpPr/>
          <p:nvPr/>
        </p:nvSpPr>
        <p:spPr>
          <a:xfrm rot="5400000">
            <a:off x="1860603" y="4326685"/>
            <a:ext cx="2278472" cy="3338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0A48BD-1DEC-402F-B9FE-1C285669805F}"/>
              </a:ext>
            </a:extLst>
          </p:cNvPr>
          <p:cNvPicPr>
            <a:picLocks noChangeAspect="1"/>
          </p:cNvPicPr>
          <p:nvPr/>
        </p:nvPicPr>
        <p:blipFill>
          <a:blip r:embed="rId5"/>
          <a:stretch>
            <a:fillRect/>
          </a:stretch>
        </p:blipFill>
        <p:spPr>
          <a:xfrm>
            <a:off x="3364141" y="3750632"/>
            <a:ext cx="5772150" cy="304800"/>
          </a:xfrm>
          <a:prstGeom prst="rect">
            <a:avLst/>
          </a:prstGeom>
        </p:spPr>
      </p:pic>
      <p:sp>
        <p:nvSpPr>
          <p:cNvPr id="20" name="Footer Placeholder 5">
            <a:extLst>
              <a:ext uri="{FF2B5EF4-FFF2-40B4-BE49-F238E27FC236}">
                <a16:creationId xmlns:a16="http://schemas.microsoft.com/office/drawing/2014/main" id="{A0D5C04F-80A3-4B1D-90AE-FAC79E00E625}"/>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7160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66</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1846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162F4954-ABD9-47DE-81CF-EB9F84834ED2}"/>
              </a:ext>
            </a:extLst>
          </p:cNvPr>
          <p:cNvPicPr>
            <a:picLocks noChangeAspect="1"/>
          </p:cNvPicPr>
          <p:nvPr/>
        </p:nvPicPr>
        <p:blipFill>
          <a:blip r:embed="rId3"/>
          <a:stretch>
            <a:fillRect/>
          </a:stretch>
        </p:blipFill>
        <p:spPr>
          <a:xfrm>
            <a:off x="4579156" y="1608308"/>
            <a:ext cx="3830006" cy="3381008"/>
          </a:xfrm>
          <a:prstGeom prst="rect">
            <a:avLst/>
          </a:prstGeom>
        </p:spPr>
      </p:pic>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66740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11/16/20</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68</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F_TidyText_Sentiment_revised.R</a:t>
            </a:r>
            <a:endParaRPr lang="en-US" dirty="0"/>
          </a:p>
        </p:txBody>
      </p:sp>
    </p:spTree>
    <p:extLst>
      <p:ext uri="{BB962C8B-B14F-4D97-AF65-F5344CB8AC3E}">
        <p14:creationId xmlns:p14="http://schemas.microsoft.com/office/powerpoint/2010/main" val="227809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11/16/20</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11/16/20</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a:t>Kwartler CSCI E-96</a:t>
            </a:r>
            <a:endParaRPr lang="en-US" dirty="0"/>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11/16/20</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5820171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3518</TotalTime>
  <Words>4716</Words>
  <Application>Microsoft Macintosh PowerPoint</Application>
  <PresentationFormat>On-screen Show (4:3)</PresentationFormat>
  <Paragraphs>1002</Paragraphs>
  <Slides>68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 Unicode MS</vt:lpstr>
      <vt:lpstr>Arial</vt:lpstr>
      <vt:lpstr>Calibri</vt:lpstr>
      <vt:lpstr>Calibri Light</vt:lpstr>
      <vt:lpstr>Consolas</vt:lpstr>
      <vt:lpstr>inherit</vt:lpstr>
      <vt:lpstr>Lato</vt:lpstr>
      <vt:lpstr>1_Office Theme</vt:lpstr>
      <vt:lpstr>Text Mining</vt:lpstr>
      <vt:lpstr>Mo’ Packages Mo’ Problems</vt:lpstr>
      <vt:lpstr>Shameless Plug #1</vt:lpstr>
      <vt:lpstr>Shameless Plug #2</vt:lpstr>
      <vt:lpstr>Agenda</vt:lpstr>
      <vt:lpstr>What is Text Mining?</vt:lpstr>
      <vt:lpstr>What is Text Mining?</vt:lpstr>
      <vt:lpstr>TM Project Workflow</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Agenda</vt:lpstr>
      <vt:lpstr>A safe/supportive learning environment</vt:lpstr>
      <vt:lpstr>A_Keyword_Scanning_revised.R</vt:lpstr>
      <vt:lpstr>Let’s Practice!</vt:lpstr>
      <vt:lpstr>Remember This?</vt:lpstr>
      <vt:lpstr>R for Cleaning Steps</vt:lpstr>
      <vt:lpstr>Library TM Functions</vt:lpstr>
      <vt:lpstr>Library qdap Functions</vt:lpstr>
      <vt:lpstr>Custom Functions in 2_Cleaning_and_Frequency_Count.R</vt:lpstr>
      <vt:lpstr>PowerPoint Presentation</vt:lpstr>
      <vt:lpstr>Nuances &amp; Inputs for Setting Up a TM Project</vt:lpstr>
      <vt:lpstr>How do you retain meta information?</vt:lpstr>
      <vt:lpstr>For Bag of Words, how is data organized?</vt:lpstr>
      <vt:lpstr>PowerPoint Presentation</vt:lpstr>
      <vt:lpstr>Agenda</vt:lpstr>
      <vt:lpstr>PowerPoint Presentation</vt:lpstr>
      <vt:lpstr>PowerPoint Presentation</vt:lpstr>
      <vt:lpstr>PowerPoint Presentation</vt:lpstr>
      <vt:lpstr>PowerPoint Presentation</vt:lpstr>
      <vt:lpstr>PowerPoint Presentation</vt:lpstr>
      <vt:lpstr>Back to C_Dendrogram_revised.R</vt:lpstr>
      <vt:lpstr>PowerPoint Presentation</vt:lpstr>
      <vt:lpstr>PowerPoint Presentation</vt:lpstr>
      <vt:lpstr>Back to C_Dendrogram_revised.R</vt:lpstr>
      <vt:lpstr>Agenda</vt:lpstr>
      <vt:lpstr>Tokenization</vt:lpstr>
      <vt:lpstr>What is a word cloud?</vt:lpstr>
      <vt:lpstr>Selecting a color for your word cloud.</vt:lpstr>
      <vt:lpstr>Let’s Practice!</vt:lpstr>
      <vt:lpstr>D_Simple_Wordcloud_revised.R</vt:lpstr>
      <vt:lpstr>D_Simple_Wordcloud.R</vt:lpstr>
      <vt:lpstr>Agenda</vt:lpstr>
      <vt:lpstr>Types of Wordclouds</vt:lpstr>
      <vt:lpstr>Dealing with many text files</vt:lpstr>
      <vt:lpstr>Lets make some improved word clouds</vt:lpstr>
      <vt:lpstr>Agenda</vt:lpstr>
      <vt:lpstr>Zipf’s Law: Our words  are less diverse than we think</vt:lpstr>
      <vt:lpstr>Simple Sentiment Polarity</vt:lpstr>
      <vt:lpstr>Simple Sentiment Polarity</vt:lpstr>
      <vt:lpstr>In reality sentiment is more complex.</vt:lpstr>
      <vt:lpstr>Kanjoya’s Experience Corpus</vt:lpstr>
      <vt:lpstr>Sentiment the Tidy Way uses joins with existing lexicons</vt:lpstr>
      <vt:lpstr>In this exercise we will examine song lyrics</vt:lpstr>
      <vt:lpstr>Tidy data uses %&gt;% to forward objects</vt:lpstr>
      <vt:lpstr>Tidy can seem complicated but not impossible.</vt:lpstr>
      <vt:lpstr>Starting with a DTM, its straightforward</vt:lpstr>
      <vt:lpstr>Similar polarity scores in both methods</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125</cp:revision>
  <cp:lastPrinted>2018-11-26T18:56:28Z</cp:lastPrinted>
  <dcterms:created xsi:type="dcterms:W3CDTF">2018-05-23T17:24:59Z</dcterms:created>
  <dcterms:modified xsi:type="dcterms:W3CDTF">2020-11-16T19:00:15Z</dcterms:modified>
</cp:coreProperties>
</file>